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erriweather Light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Open Sans SemiBold"/>
      <p:regular r:id="rId26"/>
      <p:bold r:id="rId27"/>
      <p:italic r:id="rId28"/>
      <p:boldItalic r:id="rId29"/>
    </p:embeddedFont>
    <p:embeddedFont>
      <p:font typeface="Vidaloka"/>
      <p:regular r:id="rId30"/>
    </p:embeddedFont>
    <p:embeddedFont>
      <p:font typeface="Russo One"/>
      <p:regular r:id="rId31"/>
    </p:embeddedFont>
    <p:embeddedFont>
      <p:font typeface="Mako"/>
      <p:regular r:id="rId32"/>
    </p:embeddedFont>
    <p:embeddedFont>
      <p:font typeface="Crimson Text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ussoOne-regular.fntdata"/><Relationship Id="rId30" Type="http://schemas.openxmlformats.org/officeDocument/2006/relationships/font" Target="fonts/Vidaloka-regular.fntdata"/><Relationship Id="rId33" Type="http://schemas.openxmlformats.org/officeDocument/2006/relationships/font" Target="fonts/CrimsonText-regular.fntdata"/><Relationship Id="rId32" Type="http://schemas.openxmlformats.org/officeDocument/2006/relationships/font" Target="fonts/Mako-regular.fntdata"/><Relationship Id="rId35" Type="http://schemas.openxmlformats.org/officeDocument/2006/relationships/font" Target="fonts/CrimsonText-italic.fntdata"/><Relationship Id="rId34" Type="http://schemas.openxmlformats.org/officeDocument/2006/relationships/font" Target="fonts/CrimsonText-bold.fntdata"/><Relationship Id="rId37" Type="http://schemas.openxmlformats.org/officeDocument/2006/relationships/font" Target="fonts/OpenSans-regular.fntdata"/><Relationship Id="rId36" Type="http://schemas.openxmlformats.org/officeDocument/2006/relationships/font" Target="fonts/CrimsonText-boldItalic.fntdata"/><Relationship Id="rId39" Type="http://schemas.openxmlformats.org/officeDocument/2006/relationships/font" Target="fonts/OpenSans-italic.fntdata"/><Relationship Id="rId38" Type="http://schemas.openxmlformats.org/officeDocument/2006/relationships/font" Target="fonts/OpenSans-bold.fntdata"/><Relationship Id="rId20" Type="http://schemas.openxmlformats.org/officeDocument/2006/relationships/font" Target="fonts/MerriweatherLight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MerriweatherLight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26" Type="http://schemas.openxmlformats.org/officeDocument/2006/relationships/font" Target="fonts/OpenSansSemiBold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OpenSansSemiBold-italic.fntdata"/><Relationship Id="rId27" Type="http://schemas.openxmlformats.org/officeDocument/2006/relationships/font" Target="fonts/OpenSansSemiBold-bold.fntdata"/><Relationship Id="rId29" Type="http://schemas.openxmlformats.org/officeDocument/2006/relationships/font" Target="fonts/OpenSans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erriweatherLight-bold.fntdata"/><Relationship Id="rId18" Type="http://schemas.openxmlformats.org/officeDocument/2006/relationships/font" Target="fonts/Merriweather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Здравствуйте, мы команда 7.4. Сегодня мы представим вам концепт проекта по учету и оптимизации потребления коммунальных услуг Bills Collector. Но для начала предствлю вам нашу команду.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c2850140a5_1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c2850140a5_1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Нашей основной бизнес моделью является предоставление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c2850140a5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c2850140a5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Перейдем к планам краткосрочного развития. Мы выделили 4 стадии краткосрочного развития.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Фаза discovery, фаза составления технической документации, фаза разработки POC версии приложения и MVP фазу.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2850140a5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2850140a5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Для долгосрочного развития мы выделили интеграцию с сервисами управляющих компаний, для оплаты услуг прямо из приложения.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Создание семейных аккаунтов и внедрение предиктивных моделей машинного обучения для более точного прогнозирования потребления услуг.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2850140a5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2850140a5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cc7554a049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cc7554a049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Наша команда состоит из 4х человек Артем Лысенко, Михаил Леонов, Маатук Джавхер, Мартен Тавфик. Наши роли представлены на экране. Давайте перейдем к решаемой нашей командой проблеме.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2850140a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2850140a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Мы выделили следующие проблемы в процессе учета потребления коммунальных услуг. </a:t>
            </a:r>
            <a:br>
              <a:rPr lang="en"/>
            </a:br>
            <a:r>
              <a:rPr lang="en"/>
              <a:t>Многие до сих пор используют бумажные хранители информации для ведения учета потребления КУ. </a:t>
            </a:r>
            <a:br>
              <a:rPr lang="en"/>
            </a:br>
            <a:r>
              <a:rPr lang="en"/>
              <a:t>Что ведет неструктурированному формату хранения данных и их потере. </a:t>
            </a:r>
            <a:br>
              <a:rPr lang="en"/>
            </a:br>
            <a:r>
              <a:rPr lang="en"/>
              <a:t>Пример </a:t>
            </a:r>
            <a:r>
              <a:rPr lang="en"/>
              <a:t>неконтролируемого</a:t>
            </a:r>
            <a:r>
              <a:rPr lang="en"/>
              <a:t> потребления – протечка.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c2850140a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c2850140a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ходе проведенного анализа предметной области мы выделили, что нашей наиболее целевой аудиторией являеются мужчины и женщины в возрасте от 26 до 45 лет в равной пропорции.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2850140a5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2850140a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Специально для нашей целевой аудитории мы предлагаем наше мобильное приложение…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2850140a5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c2850140a5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Перейдем к средствам реализации.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Для реализации серверной части приложения мы выбрали язык программирования kotlin и фреймворк spring boot, что обеспечит нам высокую скорость разработки.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В качестве системы управления базой данных была выбрана open-source СУБД PostgreSQL.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В качестве решения по авторизации, идентификации пользователей был выбран keycloak, в будующем он позволит нам настроить авторизацию через сторонние сервисы.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В качестве балансировщика нагрузки выступает nginx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На клиете мы используем язык программировая Dart и фреймворк flutter для последующей кросплатформенности.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c2850140a5_1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c2850140a5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Нашими конкурентными преимуществами мы выделили нативную поддержку русского языка и систему рекоммендаций по оптимизации потребления услуг.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c2850140a5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c2850140a5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Нашей основной бизнес моделью является предоставление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e7b02d22f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e7b02d22f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Нашей основной бизнес моделью является предоставление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7" name="Google Shape;77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7" name="Google Shape;87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9" name="Google Shape;89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1" name="Google Shape;91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3" name="Google Shape;93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98" name="Google Shape;98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0" name="Google Shape;110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3" name="Google Shape;113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1" name="Google Shape;121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34" name="Google Shape;134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" name="Google Shape;135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3" name="Google Shape;143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0" name="Google Shape;150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1" name="Google Shape;151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8556784" y="44027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6" name="Google Shape;156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7" name="Google Shape;157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6" name="Google Shape;166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8" name="Google Shape;168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" name="Google Shape;20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595309" y="44011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5" name="Google Shape;175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1" name="Google Shape;191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3" name="Google Shape;193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5" name="Google Shape;195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7" name="Google Shape;197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8" name="Google Shape;198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11" name="Google Shape;211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8" name="Google Shape;218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19" name="Google Shape;219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0" name="Google Shape;22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6" name="Google Shape;226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27" name="Google Shape;227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8" name="Google Shape;228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7" name="Google Shape;237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38" name="Google Shape;238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45" name="Google Shape;245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0" name="Google Shape;260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8" name="Google Shape;28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95309" y="44185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5" name="Google Shape;265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7" name="Google Shape;267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9" name="Google Shape;269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7" name="Google Shape;277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4" name="Google Shape;28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0" name="Google Shape;29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96" name="Google Shape;29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1" name="Google Shape;301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3" name="Google Shape;303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5" name="Google Shape;305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7" name="Google Shape;307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9" name="Google Shape;309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1" name="Google Shape;31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7" name="Google Shape;327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9" name="Google Shape;329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1" name="Google Shape;331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3" name="Google Shape;333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35" name="Google Shape;335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0" name="Google Shape;340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2" name="Google Shape;342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4" name="Google Shape;344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6" name="Google Shape;346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1" name="Google Shape;351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8" name="Google Shape;358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59" name="Google Shape;359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1" name="Google Shape;361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3" name="Google Shape;363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5" name="Google Shape;365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3" name="Google Shape;373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4" name="Google Shape;374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5" name="Google Shape;375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6" name="Google Shape;376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7" name="Google Shape;377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8" name="Google Shape;378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79" name="Google Shape;379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8" name="Google Shape;388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0" name="Google Shape;390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92" name="Google Shape;392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Google Shape;396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3" name="Google Shape;403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5" name="Google Shape;405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07" name="Google Shape;407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8" name="Google Shape;408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" name="Google Shape;38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7" name="Google Shape;417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2" name="Google Shape;42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4" name="Google Shape;42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6" name="Google Shape;42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7" name="Google Shape;42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3" name="Google Shape;43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8" name="Google Shape;438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9" name="Google Shape;439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44" name="Google Shape;444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45" name="Google Shape;445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0" name="Google Shape;450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51" name="Google Shape;451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63" name="Google Shape;463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68" name="Google Shape;468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0" name="Google Shape;470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72" name="Google Shape;472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77" name="Google Shape;477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8" name="Google Shape;478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0" name="Google Shape;480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2" name="Google Shape;482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3" name="Google Shape;483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0" name="Google Shape;490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2" name="Google Shape;492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" name="Google Shape;44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2" name="Google Shape;502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1" name="Google Shape;51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4" name="Google Shape;64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>
            <p:ph type="ctrTitle"/>
          </p:nvPr>
        </p:nvSpPr>
        <p:spPr>
          <a:xfrm>
            <a:off x="1039975" y="1324500"/>
            <a:ext cx="7064100" cy="15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Bills Collector</a:t>
            </a:r>
            <a:endParaRPr/>
          </a:p>
        </p:txBody>
      </p:sp>
      <p:sp>
        <p:nvSpPr>
          <p:cNvPr id="525" name="Google Shape;525;p5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Команда 7.4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Воронка пользователей</a:t>
            </a:r>
            <a:endParaRPr/>
          </a:p>
        </p:txBody>
      </p:sp>
      <p:sp>
        <p:nvSpPr>
          <p:cNvPr id="643" name="Google Shape;643;p63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38" y="1077450"/>
            <a:ext cx="717232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краткосрочного развития</a:t>
            </a:r>
            <a:endParaRPr/>
          </a:p>
        </p:txBody>
      </p:sp>
      <p:sp>
        <p:nvSpPr>
          <p:cNvPr id="650" name="Google Shape;650;p64"/>
          <p:cNvSpPr txBox="1"/>
          <p:nvPr/>
        </p:nvSpPr>
        <p:spPr>
          <a:xfrm>
            <a:off x="6157875" y="1921700"/>
            <a:ext cx="29862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Апр - 10 Июнь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MVP версии приложения. Написание курсового проекта.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64"/>
          <p:cNvSpPr txBox="1"/>
          <p:nvPr/>
        </p:nvSpPr>
        <p:spPr>
          <a:xfrm>
            <a:off x="2245775" y="2082650"/>
            <a:ext cx="286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Мар - 13 Мар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Написание технического задания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64"/>
          <p:cNvSpPr txBox="1"/>
          <p:nvPr/>
        </p:nvSpPr>
        <p:spPr>
          <a:xfrm>
            <a:off x="4440600" y="3541975"/>
            <a:ext cx="22116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Development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53" name="Google Shape;653;p64"/>
          <p:cNvSpPr txBox="1"/>
          <p:nvPr/>
        </p:nvSpPr>
        <p:spPr>
          <a:xfrm>
            <a:off x="4335350" y="3881975"/>
            <a:ext cx="258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Мар - 13 Мар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POC версии приложения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p64"/>
          <p:cNvSpPr txBox="1"/>
          <p:nvPr/>
        </p:nvSpPr>
        <p:spPr>
          <a:xfrm>
            <a:off x="705725" y="35419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Discovery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55" name="Google Shape;655;p64"/>
          <p:cNvSpPr txBox="1"/>
          <p:nvPr/>
        </p:nvSpPr>
        <p:spPr>
          <a:xfrm>
            <a:off x="319100" y="3881975"/>
            <a:ext cx="263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16 Фев - 29 Фев 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предметной области и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конкурентов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56" name="Google Shape;656;p64"/>
          <p:cNvGrpSpPr/>
          <p:nvPr/>
        </p:nvGrpSpPr>
        <p:grpSpPr>
          <a:xfrm>
            <a:off x="1061626" y="2700425"/>
            <a:ext cx="7013349" cy="667500"/>
            <a:chOff x="1061626" y="2700425"/>
            <a:chExt cx="7013349" cy="667500"/>
          </a:xfrm>
        </p:grpSpPr>
        <p:cxnSp>
          <p:nvCxnSpPr>
            <p:cNvPr id="657" name="Google Shape;657;p64"/>
            <p:cNvCxnSpPr>
              <a:stCxn id="658" idx="3"/>
              <a:endCxn id="659" idx="1"/>
            </p:cNvCxnSpPr>
            <p:nvPr/>
          </p:nvCxnSpPr>
          <p:spPr>
            <a:xfrm>
              <a:off x="2072626" y="3034175"/>
              <a:ext cx="1006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0" name="Google Shape;660;p64"/>
            <p:cNvCxnSpPr>
              <a:stCxn id="659" idx="3"/>
              <a:endCxn id="661" idx="1"/>
            </p:cNvCxnSpPr>
            <p:nvPr/>
          </p:nvCxnSpPr>
          <p:spPr>
            <a:xfrm>
              <a:off x="4061175" y="3034175"/>
              <a:ext cx="1021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" name="Google Shape;662;p64"/>
            <p:cNvCxnSpPr>
              <a:stCxn id="661" idx="3"/>
              <a:endCxn id="663" idx="1"/>
            </p:cNvCxnSpPr>
            <p:nvPr/>
          </p:nvCxnSpPr>
          <p:spPr>
            <a:xfrm>
              <a:off x="6064400" y="3034175"/>
              <a:ext cx="1014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8" name="Google Shape;658;p64"/>
            <p:cNvSpPr txBox="1"/>
            <p:nvPr/>
          </p:nvSpPr>
          <p:spPr>
            <a:xfrm>
              <a:off x="1061626" y="2700425"/>
              <a:ext cx="10110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01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659" name="Google Shape;659;p64"/>
            <p:cNvSpPr txBox="1"/>
            <p:nvPr/>
          </p:nvSpPr>
          <p:spPr>
            <a:xfrm>
              <a:off x="3079575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02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661" name="Google Shape;661;p64"/>
            <p:cNvSpPr txBox="1"/>
            <p:nvPr/>
          </p:nvSpPr>
          <p:spPr>
            <a:xfrm>
              <a:off x="5082800" y="2700425"/>
              <a:ext cx="9816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03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663" name="Google Shape;663;p64"/>
            <p:cNvSpPr txBox="1"/>
            <p:nvPr/>
          </p:nvSpPr>
          <p:spPr>
            <a:xfrm>
              <a:off x="7078675" y="2700425"/>
              <a:ext cx="996300" cy="6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500">
                  <a:solidFill>
                    <a:schemeClr val="accent1"/>
                  </a:solidFill>
                  <a:latin typeface="Vidaloka"/>
                  <a:ea typeface="Vidaloka"/>
                  <a:cs typeface="Vidaloka"/>
                  <a:sym typeface="Vidaloka"/>
                </a:rPr>
                <a:t>04</a:t>
              </a:r>
              <a:endParaRPr sz="35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sp>
        <p:nvSpPr>
          <p:cNvPr id="664" name="Google Shape;664;p64"/>
          <p:cNvSpPr txBox="1"/>
          <p:nvPr/>
        </p:nvSpPr>
        <p:spPr>
          <a:xfrm>
            <a:off x="2384075" y="1605175"/>
            <a:ext cx="2588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Documentation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65" name="Google Shape;665;p64"/>
          <p:cNvSpPr txBox="1"/>
          <p:nvPr/>
        </p:nvSpPr>
        <p:spPr>
          <a:xfrm>
            <a:off x="6652200" y="1605175"/>
            <a:ext cx="1722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MVP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66" name="Google Shape;666;p64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5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долгосрочного развития</a:t>
            </a:r>
            <a:endParaRPr/>
          </a:p>
        </p:txBody>
      </p:sp>
      <p:sp>
        <p:nvSpPr>
          <p:cNvPr id="672" name="Google Shape;672;p65"/>
          <p:cNvSpPr txBox="1"/>
          <p:nvPr>
            <p:ph idx="12" type="sldNum"/>
          </p:nvPr>
        </p:nvSpPr>
        <p:spPr>
          <a:xfrm>
            <a:off x="8595309" y="44818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65"/>
          <p:cNvSpPr txBox="1"/>
          <p:nvPr>
            <p:ph idx="2" type="subTitle"/>
          </p:nvPr>
        </p:nvSpPr>
        <p:spPr>
          <a:xfrm>
            <a:off x="63150" y="1151763"/>
            <a:ext cx="9017700" cy="25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</a:rPr>
              <a:t>Интеграция с сервисами управляющих компаний, для оплаты услуг через приложение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Создание семейных аккаунтов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Внедрение предиктивных моделей машинного обучения для прогнозирования потребления коммунальных услуг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6"/>
          <p:cNvSpPr txBox="1"/>
          <p:nvPr>
            <p:ph type="ctrTitle"/>
          </p:nvPr>
        </p:nvSpPr>
        <p:spPr>
          <a:xfrm>
            <a:off x="361450" y="1265850"/>
            <a:ext cx="7064100" cy="157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Bills Collector</a:t>
            </a:r>
            <a:endParaRPr/>
          </a:p>
        </p:txBody>
      </p:sp>
      <p:sp>
        <p:nvSpPr>
          <p:cNvPr id="679" name="Google Shape;679;p66"/>
          <p:cNvSpPr txBox="1"/>
          <p:nvPr>
            <p:ph idx="1" type="subTitle"/>
          </p:nvPr>
        </p:nvSpPr>
        <p:spPr>
          <a:xfrm>
            <a:off x="1375075" y="3351975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Команда 7.4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0" name="Google Shape;6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175" y="454100"/>
            <a:ext cx="1960101" cy="19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"/>
          <p:cNvSpPr txBox="1"/>
          <p:nvPr/>
        </p:nvSpPr>
        <p:spPr>
          <a:xfrm>
            <a:off x="2673025" y="2230025"/>
            <a:ext cx="482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55"/>
          <p:cNvSpPr txBox="1"/>
          <p:nvPr/>
        </p:nvSpPr>
        <p:spPr>
          <a:xfrm>
            <a:off x="3389550" y="353575"/>
            <a:ext cx="2364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7.4</a:t>
            </a:r>
            <a:endParaRPr sz="2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2" name="Google Shape;5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75" y="353575"/>
            <a:ext cx="1950900" cy="250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3" name="Google Shape;533;p55"/>
          <p:cNvSpPr txBox="1"/>
          <p:nvPr/>
        </p:nvSpPr>
        <p:spPr>
          <a:xfrm>
            <a:off x="-458375" y="2998750"/>
            <a:ext cx="310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Артем Лысенко</a:t>
            </a:r>
            <a:b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Тимлид,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backend разработчик,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менеджер проекта 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4" name="Google Shape;534;p55"/>
          <p:cNvSpPr txBox="1"/>
          <p:nvPr/>
        </p:nvSpPr>
        <p:spPr>
          <a:xfrm>
            <a:off x="1625425" y="3764050"/>
            <a:ext cx="31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Михаил Леонов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Mobile разработчик, </a:t>
            </a: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бизнес аналитик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p55"/>
          <p:cNvPicPr preferRelativeResize="0"/>
          <p:nvPr/>
        </p:nvPicPr>
        <p:blipFill rotWithShape="1">
          <a:blip r:embed="rId4">
            <a:alphaModFix/>
          </a:blip>
          <a:srcRect b="-102" l="16988" r="15058" t="35790"/>
          <a:stretch/>
        </p:blipFill>
        <p:spPr>
          <a:xfrm>
            <a:off x="6695725" y="543127"/>
            <a:ext cx="2147100" cy="2535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6" name="Google Shape;536;p55"/>
          <p:cNvSpPr txBox="1"/>
          <p:nvPr/>
        </p:nvSpPr>
        <p:spPr>
          <a:xfrm>
            <a:off x="6216175" y="2998750"/>
            <a:ext cx="31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Мартен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Тавфик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Тестировщик, </a:t>
            </a: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бизнес аналитик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7" name="Google Shape;537;p55"/>
          <p:cNvPicPr preferRelativeResize="0"/>
          <p:nvPr/>
        </p:nvPicPr>
        <p:blipFill rotWithShape="1">
          <a:blip r:embed="rId5">
            <a:alphaModFix/>
          </a:blip>
          <a:srcRect b="46697" l="29416" r="30298" t="30352"/>
          <a:stretch/>
        </p:blipFill>
        <p:spPr>
          <a:xfrm>
            <a:off x="4270150" y="1433699"/>
            <a:ext cx="2309400" cy="227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8" name="Google Shape;538;p55"/>
          <p:cNvSpPr txBox="1"/>
          <p:nvPr/>
        </p:nvSpPr>
        <p:spPr>
          <a:xfrm>
            <a:off x="3871750" y="3764050"/>
            <a:ext cx="310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Маатук Джавхер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Дизайнер, </a:t>
            </a: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тестировщик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55"/>
          <p:cNvSpPr txBox="1"/>
          <p:nvPr>
            <p:ph idx="12" type="sldNum"/>
          </p:nvPr>
        </p:nvSpPr>
        <p:spPr>
          <a:xfrm>
            <a:off x="8595309" y="44697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0" name="Google Shape;54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3075" y="1255403"/>
            <a:ext cx="1950900" cy="250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6"/>
          <p:cNvSpPr txBox="1"/>
          <p:nvPr>
            <p:ph idx="2" type="subTitle"/>
          </p:nvPr>
        </p:nvSpPr>
        <p:spPr>
          <a:xfrm>
            <a:off x="63150" y="1017725"/>
            <a:ext cx="90177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</a:rPr>
              <a:t>Устаревшая система учета потребления коммунальных услуг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Неконтролируемое</a:t>
            </a:r>
            <a:r>
              <a:rPr lang="en" sz="2000">
                <a:solidFill>
                  <a:schemeClr val="dk1"/>
                </a:solidFill>
              </a:rPr>
              <a:t> потребление услуг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46" name="Google Shape;546;p56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</a:t>
            </a:r>
            <a:endParaRPr/>
          </a:p>
        </p:txBody>
      </p:sp>
      <p:sp>
        <p:nvSpPr>
          <p:cNvPr id="547" name="Google Shape;547;p56"/>
          <p:cNvSpPr txBox="1"/>
          <p:nvPr>
            <p:ph idx="12" type="sldNum"/>
          </p:nvPr>
        </p:nvSpPr>
        <p:spPr>
          <a:xfrm>
            <a:off x="8595309" y="44818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Целевая аудитория</a:t>
            </a:r>
            <a:endParaRPr/>
          </a:p>
        </p:txBody>
      </p:sp>
      <p:sp>
        <p:nvSpPr>
          <p:cNvPr id="553" name="Google Shape;553;p57"/>
          <p:cNvSpPr/>
          <p:nvPr/>
        </p:nvSpPr>
        <p:spPr>
          <a:xfrm flipH="1" rot="-5400000">
            <a:off x="5441726" y="2978450"/>
            <a:ext cx="1939800" cy="30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7"/>
          <p:cNvSpPr/>
          <p:nvPr/>
        </p:nvSpPr>
        <p:spPr>
          <a:xfrm flipH="1" rot="-5400000">
            <a:off x="5883388" y="3420000"/>
            <a:ext cx="1054800" cy="3039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7"/>
          <p:cNvSpPr/>
          <p:nvPr/>
        </p:nvSpPr>
        <p:spPr>
          <a:xfrm flipH="1" rot="-5400000">
            <a:off x="6675862" y="2909875"/>
            <a:ext cx="1858800" cy="30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7"/>
          <p:cNvSpPr/>
          <p:nvPr/>
        </p:nvSpPr>
        <p:spPr>
          <a:xfrm flipH="1" rot="-5400000">
            <a:off x="7334200" y="3677444"/>
            <a:ext cx="542100" cy="3024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7"/>
          <p:cNvSpPr/>
          <p:nvPr/>
        </p:nvSpPr>
        <p:spPr>
          <a:xfrm flipH="1" rot="-5400000">
            <a:off x="4246738" y="2978300"/>
            <a:ext cx="1939500" cy="3024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7"/>
          <p:cNvSpPr/>
          <p:nvPr/>
        </p:nvSpPr>
        <p:spPr>
          <a:xfrm flipH="1" rot="-5400000">
            <a:off x="4886863" y="3618689"/>
            <a:ext cx="657600" cy="3039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7"/>
          <p:cNvSpPr txBox="1"/>
          <p:nvPr/>
        </p:nvSpPr>
        <p:spPr>
          <a:xfrm>
            <a:off x="599272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0" name="Google Shape;560;p57"/>
          <p:cNvSpPr txBox="1"/>
          <p:nvPr/>
        </p:nvSpPr>
        <p:spPr>
          <a:xfrm>
            <a:off x="4797589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15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1" name="Google Shape;561;p57"/>
          <p:cNvSpPr txBox="1"/>
          <p:nvPr/>
        </p:nvSpPr>
        <p:spPr>
          <a:xfrm>
            <a:off x="7187876" y="17078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35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2" name="Google Shape;562;p57"/>
          <p:cNvSpPr txBox="1"/>
          <p:nvPr/>
        </p:nvSpPr>
        <p:spPr>
          <a:xfrm>
            <a:off x="4605163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16 - 25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3" name="Google Shape;563;p57"/>
          <p:cNvSpPr txBox="1"/>
          <p:nvPr/>
        </p:nvSpPr>
        <p:spPr>
          <a:xfrm>
            <a:off x="580028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26 - 45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4" name="Google Shape;564;p57"/>
          <p:cNvSpPr txBox="1"/>
          <p:nvPr/>
        </p:nvSpPr>
        <p:spPr>
          <a:xfrm>
            <a:off x="6995438" y="42507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+45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5" name="Google Shape;565;p57"/>
          <p:cNvSpPr txBox="1"/>
          <p:nvPr/>
        </p:nvSpPr>
        <p:spPr>
          <a:xfrm>
            <a:off x="2854550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566" name="Google Shape;566;p57"/>
          <p:cNvGrpSpPr/>
          <p:nvPr/>
        </p:nvGrpSpPr>
        <p:grpSpPr>
          <a:xfrm>
            <a:off x="3308612" y="1725094"/>
            <a:ext cx="312900" cy="356993"/>
            <a:chOff x="-57940525" y="3590375"/>
            <a:chExt cx="279625" cy="319000"/>
          </a:xfrm>
        </p:grpSpPr>
        <p:sp>
          <p:nvSpPr>
            <p:cNvPr id="567" name="Google Shape;567;p57"/>
            <p:cNvSpPr/>
            <p:nvPr/>
          </p:nvSpPr>
          <p:spPr>
            <a:xfrm>
              <a:off x="-57940525" y="3727425"/>
              <a:ext cx="18150" cy="63800"/>
            </a:xfrm>
            <a:custGeom>
              <a:rect b="b" l="l" r="r" t="t"/>
              <a:pathLst>
                <a:path extrusionOk="0"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-57904300" y="3686450"/>
              <a:ext cx="205600" cy="111075"/>
            </a:xfrm>
            <a:custGeom>
              <a:rect b="b" l="l" r="r" t="t"/>
              <a:pathLst>
                <a:path extrusionOk="0"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7"/>
            <p:cNvSpPr/>
            <p:nvPr/>
          </p:nvSpPr>
          <p:spPr>
            <a:xfrm>
              <a:off x="-57903500" y="3590375"/>
              <a:ext cx="205575" cy="117375"/>
            </a:xfrm>
            <a:custGeom>
              <a:rect b="b" l="l" r="r" t="t"/>
              <a:pathLst>
                <a:path extrusionOk="0"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-57903500" y="3798700"/>
              <a:ext cx="204800" cy="110675"/>
            </a:xfrm>
            <a:custGeom>
              <a:rect b="b" l="l" r="r" t="t"/>
              <a:pathLst>
                <a:path extrusionOk="0"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-57679825" y="3726625"/>
              <a:ext cx="18925" cy="63825"/>
            </a:xfrm>
            <a:custGeom>
              <a:rect b="b" l="l" r="r" t="t"/>
              <a:pathLst>
                <a:path extrusionOk="0"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57"/>
          <p:cNvGrpSpPr/>
          <p:nvPr/>
        </p:nvGrpSpPr>
        <p:grpSpPr>
          <a:xfrm>
            <a:off x="1476328" y="1732033"/>
            <a:ext cx="343239" cy="343481"/>
            <a:chOff x="-55595775" y="3982375"/>
            <a:chExt cx="319025" cy="319250"/>
          </a:xfrm>
        </p:grpSpPr>
        <p:sp>
          <p:nvSpPr>
            <p:cNvPr id="573" name="Google Shape;573;p57"/>
            <p:cNvSpPr/>
            <p:nvPr/>
          </p:nvSpPr>
          <p:spPr>
            <a:xfrm>
              <a:off x="-55441400" y="3982375"/>
              <a:ext cx="125250" cy="145175"/>
            </a:xfrm>
            <a:custGeom>
              <a:rect b="b" l="l" r="r" t="t"/>
              <a:pathLst>
                <a:path extrusionOk="0"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-55343725" y="4203125"/>
              <a:ext cx="66975" cy="41000"/>
            </a:xfrm>
            <a:custGeom>
              <a:rect b="b" l="l" r="r" t="t"/>
              <a:pathLst>
                <a:path extrusionOk="0"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7"/>
            <p:cNvSpPr/>
            <p:nvPr/>
          </p:nvSpPr>
          <p:spPr>
            <a:xfrm>
              <a:off x="-55557950" y="4019625"/>
              <a:ext cx="147300" cy="94525"/>
            </a:xfrm>
            <a:custGeom>
              <a:rect b="b" l="l" r="r" t="t"/>
              <a:pathLst>
                <a:path extrusionOk="0"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7"/>
            <p:cNvSpPr/>
            <p:nvPr/>
          </p:nvSpPr>
          <p:spPr>
            <a:xfrm>
              <a:off x="-55557950" y="4042450"/>
              <a:ext cx="206375" cy="259175"/>
            </a:xfrm>
            <a:custGeom>
              <a:rect b="b" l="l" r="r" t="t"/>
              <a:pathLst>
                <a:path extrusionOk="0"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7"/>
            <p:cNvSpPr/>
            <p:nvPr/>
          </p:nvSpPr>
          <p:spPr>
            <a:xfrm>
              <a:off x="-55335050" y="4136200"/>
              <a:ext cx="18900" cy="64600"/>
            </a:xfrm>
            <a:custGeom>
              <a:rect b="b" l="l" r="r" t="t"/>
              <a:pathLst>
                <a:path extrusionOk="0"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-55595775" y="4136975"/>
              <a:ext cx="18925" cy="65400"/>
            </a:xfrm>
            <a:custGeom>
              <a:rect b="b" l="l" r="r" t="t"/>
              <a:pathLst>
                <a:path extrusionOk="0"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Google Shape;579;p57"/>
          <p:cNvSpPr txBox="1"/>
          <p:nvPr/>
        </p:nvSpPr>
        <p:spPr>
          <a:xfrm>
            <a:off x="1053513" y="42489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50</a:t>
            </a:r>
            <a:r>
              <a:rPr lang="en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%</a:t>
            </a:r>
            <a:endParaRPr sz="240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0" name="Google Shape;580;p57"/>
          <p:cNvSpPr txBox="1"/>
          <p:nvPr/>
        </p:nvSpPr>
        <p:spPr>
          <a:xfrm flipH="1">
            <a:off x="50258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531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Возраст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1" name="Google Shape;581;p57"/>
          <p:cNvSpPr txBox="1"/>
          <p:nvPr/>
        </p:nvSpPr>
        <p:spPr>
          <a:xfrm flipH="1">
            <a:off x="1179550" y="11323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531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Пол</a:t>
            </a:r>
            <a:endParaRPr sz="2400">
              <a:solidFill>
                <a:schemeClr val="dk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2" name="Google Shape;582;p57"/>
          <p:cNvSpPr/>
          <p:nvPr/>
        </p:nvSpPr>
        <p:spPr>
          <a:xfrm>
            <a:off x="1559138" y="3280713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7"/>
          <p:cNvSpPr/>
          <p:nvPr/>
        </p:nvSpPr>
        <p:spPr>
          <a:xfrm>
            <a:off x="1559138" y="362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7"/>
          <p:cNvSpPr/>
          <p:nvPr/>
        </p:nvSpPr>
        <p:spPr>
          <a:xfrm>
            <a:off x="1559138" y="228108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7"/>
          <p:cNvSpPr/>
          <p:nvPr/>
        </p:nvSpPr>
        <p:spPr>
          <a:xfrm>
            <a:off x="3373363" y="2600663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7"/>
          <p:cNvSpPr/>
          <p:nvPr/>
        </p:nvSpPr>
        <p:spPr>
          <a:xfrm>
            <a:off x="3373363" y="294068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7"/>
          <p:cNvSpPr/>
          <p:nvPr/>
        </p:nvSpPr>
        <p:spPr>
          <a:xfrm>
            <a:off x="3373363" y="3280713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7"/>
          <p:cNvSpPr/>
          <p:nvPr/>
        </p:nvSpPr>
        <p:spPr>
          <a:xfrm>
            <a:off x="3373363" y="362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7"/>
          <p:cNvSpPr/>
          <p:nvPr/>
        </p:nvSpPr>
        <p:spPr>
          <a:xfrm>
            <a:off x="3373363" y="228108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7"/>
          <p:cNvSpPr/>
          <p:nvPr/>
        </p:nvSpPr>
        <p:spPr>
          <a:xfrm>
            <a:off x="1559138" y="396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7"/>
          <p:cNvSpPr/>
          <p:nvPr/>
        </p:nvSpPr>
        <p:spPr>
          <a:xfrm>
            <a:off x="3373363" y="3960725"/>
            <a:ext cx="177600" cy="1776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7"/>
          <p:cNvSpPr/>
          <p:nvPr/>
        </p:nvSpPr>
        <p:spPr>
          <a:xfrm>
            <a:off x="1559138" y="2589313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7"/>
          <p:cNvSpPr/>
          <p:nvPr/>
        </p:nvSpPr>
        <p:spPr>
          <a:xfrm>
            <a:off x="1559138" y="2897538"/>
            <a:ext cx="177600" cy="1776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7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/>
          <p:nvPr>
            <p:ph idx="2" type="subTitle"/>
          </p:nvPr>
        </p:nvSpPr>
        <p:spPr>
          <a:xfrm>
            <a:off x="327475" y="1017725"/>
            <a:ext cx="8997000" cy="24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Мобильное приложение, позволяющее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Добавлять, удалять и просматривать данные об услуге в </a:t>
            </a:r>
            <a:r>
              <a:rPr lang="en" sz="2000">
                <a:solidFill>
                  <a:schemeClr val="dk1"/>
                </a:solidFill>
              </a:rPr>
              <a:t>агрегированном </a:t>
            </a:r>
            <a:r>
              <a:rPr lang="en" sz="2000">
                <a:solidFill>
                  <a:schemeClr val="dk1"/>
                </a:solidFill>
              </a:rPr>
              <a:t>виде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Получать </a:t>
            </a:r>
            <a:r>
              <a:rPr lang="en" sz="2000">
                <a:solidFill>
                  <a:schemeClr val="dk1"/>
                </a:solidFill>
              </a:rPr>
              <a:t>рекомендации</a:t>
            </a:r>
            <a:r>
              <a:rPr lang="en" sz="2000">
                <a:solidFill>
                  <a:schemeClr val="dk1"/>
                </a:solidFill>
              </a:rPr>
              <a:t> по оптимизации потребления услуг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Получать прогнозируемый уровень потребления услуг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00" name="Google Shape;600;p58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Предлагаемое решение</a:t>
            </a:r>
            <a:endParaRPr/>
          </a:p>
        </p:txBody>
      </p:sp>
      <p:sp>
        <p:nvSpPr>
          <p:cNvPr id="601" name="Google Shape;601;p58"/>
          <p:cNvSpPr txBox="1"/>
          <p:nvPr>
            <p:ph idx="12" type="sldNum"/>
          </p:nvPr>
        </p:nvSpPr>
        <p:spPr>
          <a:xfrm>
            <a:off x="8595309" y="44901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9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59"/>
          <p:cNvSpPr txBox="1"/>
          <p:nvPr>
            <p:ph idx="4294967295" type="subTitle"/>
          </p:nvPr>
        </p:nvSpPr>
        <p:spPr>
          <a:xfrm>
            <a:off x="490375" y="1320600"/>
            <a:ext cx="4251900" cy="25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Серверная часть</a:t>
            </a:r>
            <a:endParaRPr b="1" sz="2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Kotlin 1.9.23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Spring Boot 3.2.3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PostgreSQL 16.2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Keycloak 23.0.7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Nginx 1.25.0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08" name="Google Shape;608;p59"/>
          <p:cNvSpPr txBox="1"/>
          <p:nvPr>
            <p:ph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Средства реализации</a:t>
            </a:r>
            <a:endParaRPr/>
          </a:p>
        </p:txBody>
      </p:sp>
      <p:sp>
        <p:nvSpPr>
          <p:cNvPr id="609" name="Google Shape;609;p59"/>
          <p:cNvSpPr txBox="1"/>
          <p:nvPr>
            <p:ph idx="4294967295" type="subTitle"/>
          </p:nvPr>
        </p:nvSpPr>
        <p:spPr>
          <a:xfrm>
            <a:off x="4742275" y="1320600"/>
            <a:ext cx="4251900" cy="25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Клиентская часть</a:t>
            </a:r>
            <a:endParaRPr b="1" sz="23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Dart 3.3.1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Flutter 3.19.3</a:t>
            </a:r>
            <a:br>
              <a:rPr lang="en" sz="1800">
                <a:solidFill>
                  <a:schemeClr val="dk1"/>
                </a:solidFill>
              </a:rPr>
            </a:br>
            <a:br>
              <a:rPr lang="en" sz="1800">
                <a:solidFill>
                  <a:schemeClr val="dk1"/>
                </a:solidFill>
              </a:rPr>
            </a:br>
            <a:br>
              <a:rPr lang="en" sz="1800">
                <a:solidFill>
                  <a:schemeClr val="dk1"/>
                </a:solidFill>
              </a:rPr>
            </a:b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0"/>
          <p:cNvSpPr txBox="1"/>
          <p:nvPr>
            <p:ph idx="4294967295" type="title"/>
          </p:nvPr>
        </p:nvSpPr>
        <p:spPr>
          <a:xfrm>
            <a:off x="713250" y="5623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Конкурентное преимущество</a:t>
            </a:r>
            <a:endParaRPr/>
          </a:p>
        </p:txBody>
      </p:sp>
      <p:sp>
        <p:nvSpPr>
          <p:cNvPr id="615" name="Google Shape;615;p60"/>
          <p:cNvSpPr txBox="1"/>
          <p:nvPr>
            <p:ph idx="12" type="sldNum"/>
          </p:nvPr>
        </p:nvSpPr>
        <p:spPr>
          <a:xfrm>
            <a:off x="8595309" y="446502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60"/>
          <p:cNvSpPr txBox="1"/>
          <p:nvPr>
            <p:ph idx="2" type="subTitle"/>
          </p:nvPr>
        </p:nvSpPr>
        <p:spPr>
          <a:xfrm>
            <a:off x="63150" y="1017725"/>
            <a:ext cx="9017700" cy="18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solidFill>
                  <a:schemeClr val="dk1"/>
                </a:solidFill>
              </a:rPr>
              <a:t>Нативная поддержка русского языка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Возможность получения рекомендации по оптимизации потребления услуг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17" name="Google Shape;617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 txBox="1"/>
          <p:nvPr>
            <p:ph type="title"/>
          </p:nvPr>
        </p:nvSpPr>
        <p:spPr>
          <a:xfrm>
            <a:off x="713250" y="210550"/>
            <a:ext cx="77175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Демонстрация</a:t>
            </a:r>
            <a:endParaRPr/>
          </a:p>
        </p:txBody>
      </p:sp>
      <p:sp>
        <p:nvSpPr>
          <p:cNvPr id="623" name="Google Shape;623;p61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450" y="782450"/>
            <a:ext cx="1643700" cy="365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5" name="Google Shape;625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26" name="Google Shape;62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548" y="782450"/>
            <a:ext cx="1643705" cy="365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7" name="Google Shape;62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450" y="782450"/>
            <a:ext cx="3171950" cy="365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2"/>
          <p:cNvSpPr txBox="1"/>
          <p:nvPr>
            <p:ph type="title"/>
          </p:nvPr>
        </p:nvSpPr>
        <p:spPr>
          <a:xfrm>
            <a:off x="713250" y="210550"/>
            <a:ext cx="77175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Демонстрация</a:t>
            </a:r>
            <a:endParaRPr/>
          </a:p>
        </p:txBody>
      </p:sp>
      <p:sp>
        <p:nvSpPr>
          <p:cNvPr id="633" name="Google Shape;633;p62"/>
          <p:cNvSpPr txBox="1"/>
          <p:nvPr>
            <p:ph idx="12" type="sldNum"/>
          </p:nvPr>
        </p:nvSpPr>
        <p:spPr>
          <a:xfrm>
            <a:off x="8595309" y="4483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4" name="Google Shape;6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450" y="782450"/>
            <a:ext cx="1643700" cy="365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5" name="Google Shape;635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36" name="Google Shape;63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548" y="782450"/>
            <a:ext cx="1643705" cy="365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7" name="Google Shape;63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450" y="782450"/>
            <a:ext cx="3171950" cy="365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